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Nunito Sans" pitchFamily="2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sgrZ0G1je7soaCvNP6eB9cC9a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535800" y="432625"/>
            <a:ext cx="8072400" cy="12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Tahoma"/>
                <a:ea typeface="Tahoma"/>
                <a:cs typeface="Tahoma"/>
                <a:sym typeface="Tahoma"/>
              </a:rPr>
              <a:t>Studying the Kinematics of Young Stellar Objects and Proplyds in NGC 1977</a:t>
            </a:r>
            <a:endParaRPr sz="30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311700" y="1766238"/>
            <a:ext cx="8520600" cy="1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33333"/>
              <a:buNone/>
            </a:pPr>
            <a:r>
              <a:rPr lang="en" sz="8400" b="1">
                <a:latin typeface="Roboto"/>
                <a:ea typeface="Roboto"/>
                <a:cs typeface="Roboto"/>
                <a:sym typeface="Roboto"/>
              </a:rPr>
              <a:t>Taylor Kalish</a:t>
            </a:r>
            <a:endParaRPr sz="8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83606"/>
              <a:buNone/>
            </a:pPr>
            <a:r>
              <a:rPr lang="en" sz="6100">
                <a:latin typeface="Roboto"/>
                <a:ea typeface="Roboto"/>
                <a:cs typeface="Roboto"/>
                <a:sym typeface="Roboto"/>
              </a:rPr>
              <a:t>Dr. Serena Kim, Steward Observatory, University of Arizona</a:t>
            </a:r>
            <a:endParaRPr sz="6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83606"/>
              <a:buNone/>
            </a:pPr>
            <a:r>
              <a:rPr lang="en" sz="6100">
                <a:latin typeface="Roboto"/>
                <a:ea typeface="Roboto"/>
                <a:cs typeface="Roboto"/>
                <a:sym typeface="Roboto"/>
              </a:rPr>
              <a:t>Arizona Space Grant Consortium Symposium, University of Arizona</a:t>
            </a:r>
            <a:endParaRPr sz="6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83606"/>
              <a:buNone/>
            </a:pPr>
            <a:r>
              <a:rPr lang="en" sz="6100">
                <a:latin typeface="Roboto"/>
                <a:ea typeface="Roboto"/>
                <a:cs typeface="Roboto"/>
                <a:sym typeface="Roboto"/>
              </a:rPr>
              <a:t>20 April 2024</a:t>
            </a:r>
            <a:endParaRPr sz="6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56" name="Google Shape;56;p1" descr="ua_logo_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97" y="3758624"/>
            <a:ext cx="1447800" cy="123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 descr="AZSGC_sunset"/>
          <p:cNvPicPr preferRelativeResize="0"/>
          <p:nvPr/>
        </p:nvPicPr>
        <p:blipFill rotWithShape="1">
          <a:blip r:embed="rId4">
            <a:alphaModFix/>
          </a:blip>
          <a:srcRect l="12212" t="2719" r="13366" b="1521"/>
          <a:stretch/>
        </p:blipFill>
        <p:spPr>
          <a:xfrm>
            <a:off x="7965675" y="3646775"/>
            <a:ext cx="866625" cy="14571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7300" y="3685736"/>
            <a:ext cx="1309407" cy="13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175" y="1284625"/>
            <a:ext cx="4184762" cy="30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/>
          <p:nvPr/>
        </p:nvSpPr>
        <p:spPr>
          <a:xfrm>
            <a:off x="5056475" y="1081850"/>
            <a:ext cx="1940100" cy="338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Tahoma"/>
                <a:ea typeface="Tahoma"/>
                <a:cs typeface="Tahoma"/>
                <a:sym typeface="Tahoma"/>
              </a:rPr>
              <a:t>Conclusions and Future Study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5175" y="4399298"/>
            <a:ext cx="713650" cy="75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0" descr="ua_logo_l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23" y="4471156"/>
            <a:ext cx="713650" cy="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" descr="AZSGC_sunset"/>
          <p:cNvPicPr preferRelativeResize="0"/>
          <p:nvPr/>
        </p:nvPicPr>
        <p:blipFill rotWithShape="1">
          <a:blip r:embed="rId6">
            <a:alphaModFix/>
          </a:blip>
          <a:srcRect l="12212" t="2719" r="13366" b="1521"/>
          <a:stretch/>
        </p:blipFill>
        <p:spPr>
          <a:xfrm>
            <a:off x="8562725" y="4349275"/>
            <a:ext cx="434925" cy="7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5" name="Google Shape;175;p10"/>
          <p:cNvSpPr txBox="1"/>
          <p:nvPr/>
        </p:nvSpPr>
        <p:spPr>
          <a:xfrm rot="1502533">
            <a:off x="1296545" y="4034211"/>
            <a:ext cx="2049678" cy="5730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RA (J200)</a:t>
            </a:r>
            <a:endParaRPr sz="1600" b="1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2395675" y="3905350"/>
            <a:ext cx="308700" cy="18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 rot="-2428607">
            <a:off x="2325410" y="3817315"/>
            <a:ext cx="449210" cy="3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83.8</a:t>
            </a:r>
            <a:endParaRPr sz="1000" b="1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 rot="-5768501">
            <a:off x="302184" y="2442373"/>
            <a:ext cx="1329129" cy="3464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DEC (J200)</a:t>
            </a:r>
            <a:endParaRPr sz="1500" b="1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1391650" y="1017725"/>
            <a:ext cx="2701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Proper Motion and VLSR of NGC 1977 YSOs</a:t>
            </a:r>
            <a:endParaRPr sz="1600" b="1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5580650" y="1427250"/>
            <a:ext cx="3417000" cy="22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Determining VLSR for remaining 4 Proplyds and 42 Ori.</a:t>
            </a:r>
            <a:endParaRPr sz="18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More accurately determining distances to NGC 1977 YSOs.</a:t>
            </a:r>
            <a:endParaRPr sz="18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10"/>
          <p:cNvSpPr txBox="1"/>
          <p:nvPr/>
        </p:nvSpPr>
        <p:spPr>
          <a:xfrm rot="-3339920">
            <a:off x="3291712" y="3288728"/>
            <a:ext cx="1945124" cy="4850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Distance (pc)</a:t>
            </a:r>
            <a:endParaRPr sz="1600" b="1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82" name="Google Shape;182;p10"/>
          <p:cNvPicPr preferRelativeResize="0"/>
          <p:nvPr/>
        </p:nvPicPr>
        <p:blipFill rotWithShape="1">
          <a:blip r:embed="rId7">
            <a:alphaModFix/>
          </a:blip>
          <a:srcRect l="20520"/>
          <a:stretch/>
        </p:blipFill>
        <p:spPr>
          <a:xfrm>
            <a:off x="4572000" y="1511675"/>
            <a:ext cx="919850" cy="23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0"/>
          <p:cNvSpPr txBox="1"/>
          <p:nvPr/>
        </p:nvSpPr>
        <p:spPr>
          <a:xfrm rot="5399574">
            <a:off x="3820675" y="2160150"/>
            <a:ext cx="24225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Total Velocity (pc/0.5Myr)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Tahoma"/>
                <a:ea typeface="Tahoma"/>
                <a:cs typeface="Tahoma"/>
                <a:sym typeface="Tahoma"/>
              </a:rPr>
              <a:t>Acknowledgements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9" name="Google Shape;189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Dr. J. Serena Kim, Steward Observatory, University of Arizona Department of Astronomy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Peter Hartman, University of Arizona Space Grant Intern 2022-23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Michelle Coe and Dr. Chandra Hollifield Collins, Arizona Space Grant Consortium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Arizona Space Grant Consortium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The University of Arizona and Steward Observatory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0" name="Google Shape;190;p11" descr="ua_logo_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23" y="4471156"/>
            <a:ext cx="713650" cy="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1" descr="AZSGC_sunset"/>
          <p:cNvPicPr preferRelativeResize="0"/>
          <p:nvPr/>
        </p:nvPicPr>
        <p:blipFill rotWithShape="1">
          <a:blip r:embed="rId4">
            <a:alphaModFix/>
          </a:blip>
          <a:srcRect l="12212" t="2719" r="13366" b="1521"/>
          <a:stretch/>
        </p:blipFill>
        <p:spPr>
          <a:xfrm>
            <a:off x="8562725" y="4349275"/>
            <a:ext cx="434925" cy="7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2" name="Google Shape;19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5175" y="4399298"/>
            <a:ext cx="713650" cy="75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>
            <a:spLocks noGrp="1"/>
          </p:cNvSpPr>
          <p:nvPr>
            <p:ph type="title"/>
          </p:nvPr>
        </p:nvSpPr>
        <p:spPr>
          <a:xfrm>
            <a:off x="268050" y="2081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 b="1">
                <a:latin typeface="Tahoma"/>
                <a:ea typeface="Tahoma"/>
                <a:cs typeface="Tahoma"/>
                <a:sym typeface="Tahoma"/>
              </a:rPr>
              <a:t>Thank You</a:t>
            </a:r>
            <a:endParaRPr sz="4000" b="1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>
            <a:spLocks noGrp="1"/>
          </p:cNvSpPr>
          <p:nvPr>
            <p:ph type="title"/>
          </p:nvPr>
        </p:nvSpPr>
        <p:spPr>
          <a:xfrm>
            <a:off x="204100" y="445025"/>
            <a:ext cx="881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>
                <a:latin typeface="Tahoma"/>
                <a:ea typeface="Tahoma"/>
                <a:cs typeface="Tahoma"/>
                <a:sym typeface="Tahoma"/>
              </a:rPr>
              <a:t>Probabilities of Different Radiation Levels in Star Forming Regions</a:t>
            </a:r>
            <a:endParaRPr sz="2020"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3" name="Google Shape;2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7925" y="1017725"/>
            <a:ext cx="4122947" cy="382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3" descr="ua_logo_l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23" y="4471156"/>
            <a:ext cx="713650" cy="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3" descr="AZSGC_sunset"/>
          <p:cNvPicPr preferRelativeResize="0"/>
          <p:nvPr/>
        </p:nvPicPr>
        <p:blipFill rotWithShape="1">
          <a:blip r:embed="rId5">
            <a:alphaModFix/>
          </a:blip>
          <a:srcRect l="12212" t="2719" r="13366" b="1521"/>
          <a:stretch/>
        </p:blipFill>
        <p:spPr>
          <a:xfrm>
            <a:off x="8562725" y="4349275"/>
            <a:ext cx="434925" cy="7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Tahoma"/>
                <a:ea typeface="Tahoma"/>
                <a:cs typeface="Tahoma"/>
                <a:sym typeface="Tahoma"/>
              </a:rPr>
              <a:t>Proplyds In Orion Nebula Cluster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1" name="Google Shape;2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3525" y="1221825"/>
            <a:ext cx="4016949" cy="35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 descr="ua_logo_l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23" y="4471156"/>
            <a:ext cx="713650" cy="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 descr="AZSGC_sunset"/>
          <p:cNvPicPr preferRelativeResize="0"/>
          <p:nvPr/>
        </p:nvPicPr>
        <p:blipFill rotWithShape="1">
          <a:blip r:embed="rId5">
            <a:alphaModFix/>
          </a:blip>
          <a:srcRect l="12212" t="2719" r="13366" b="1521"/>
          <a:stretch/>
        </p:blipFill>
        <p:spPr>
          <a:xfrm>
            <a:off x="8562725" y="4349275"/>
            <a:ext cx="434925" cy="7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503175" y="176350"/>
            <a:ext cx="623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Tahoma"/>
                <a:ea typeface="Tahoma"/>
                <a:cs typeface="Tahoma"/>
                <a:sym typeface="Tahoma"/>
              </a:rPr>
              <a:t>What are Proplyds, and</a:t>
            </a:r>
            <a:endParaRPr b="1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Tahoma"/>
                <a:ea typeface="Tahoma"/>
                <a:cs typeface="Tahoma"/>
                <a:sym typeface="Tahoma"/>
              </a:rPr>
              <a:t>Why are we studying them?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1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Proplyd: externally photoevaporating       protoplanetary disk.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Ionizing sources, O or B stars, emit UV radiation that causes photoevaporation.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The Proplyd Lifetime Problem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Proplyd lifetime: 10</a:t>
            </a:r>
            <a:r>
              <a:rPr lang="en" baseline="30000">
                <a:latin typeface="Roboto"/>
                <a:ea typeface="Roboto"/>
                <a:cs typeface="Roboto"/>
                <a:sym typeface="Roboto"/>
              </a:rPr>
              <a:t>4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- 10</a:t>
            </a:r>
            <a:r>
              <a:rPr lang="en" baseline="30000"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years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Disk lifetime in isolation: 1-3 Myrs: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The time it takes for gas giants, such as Jupiter, to form.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6900" y="176345"/>
            <a:ext cx="2837075" cy="193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9349" y="2406400"/>
            <a:ext cx="1622435" cy="161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5394" y="2810862"/>
            <a:ext cx="1825700" cy="161811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5838563" y="2060200"/>
            <a:ext cx="2837100" cy="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Above: Proplyd KCFF 1,  Kim et al., 2016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7082750" y="3970675"/>
            <a:ext cx="19884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Images from Hubble heic0917 Photo Release, 2009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" descr="ua_logo_l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3" y="4471156"/>
            <a:ext cx="713650" cy="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 descr="AZSGC_sunset"/>
          <p:cNvPicPr preferRelativeResize="0"/>
          <p:nvPr/>
        </p:nvPicPr>
        <p:blipFill rotWithShape="1">
          <a:blip r:embed="rId7">
            <a:alphaModFix/>
          </a:blip>
          <a:srcRect l="12212" t="2719" r="13366" b="1521"/>
          <a:stretch/>
        </p:blipFill>
        <p:spPr>
          <a:xfrm>
            <a:off x="8562725" y="4349275"/>
            <a:ext cx="434925" cy="7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15175" y="4399298"/>
            <a:ext cx="713650" cy="75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Tahoma"/>
                <a:ea typeface="Tahoma"/>
                <a:cs typeface="Tahoma"/>
                <a:sym typeface="Tahoma"/>
              </a:rPr>
              <a:t>Proplyd Anatomy and Discovery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50" y="1312725"/>
            <a:ext cx="5179526" cy="29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 descr="ua_logo_l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23" y="4471156"/>
            <a:ext cx="713650" cy="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 descr="AZSGC_sunset"/>
          <p:cNvPicPr preferRelativeResize="0"/>
          <p:nvPr/>
        </p:nvPicPr>
        <p:blipFill rotWithShape="1">
          <a:blip r:embed="rId5">
            <a:alphaModFix/>
          </a:blip>
          <a:srcRect l="12212" t="2719" r="13366" b="1521"/>
          <a:stretch/>
        </p:blipFill>
        <p:spPr>
          <a:xfrm>
            <a:off x="8562725" y="4349275"/>
            <a:ext cx="434925" cy="7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6">
            <a:alphaModFix/>
          </a:blip>
          <a:srcRect r="42336"/>
          <a:stretch/>
        </p:blipFill>
        <p:spPr>
          <a:xfrm rot="5400000">
            <a:off x="5708400" y="1180700"/>
            <a:ext cx="3028650" cy="29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15175" y="4399298"/>
            <a:ext cx="713650" cy="7517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/>
        </p:nvSpPr>
        <p:spPr>
          <a:xfrm>
            <a:off x="699075" y="4521225"/>
            <a:ext cx="3186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Right: image of proplyd 182-213 in the ONC from HST/WFPC2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699075" y="4279400"/>
            <a:ext cx="3219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Left: </a:t>
            </a:r>
            <a:r>
              <a:rPr lang="en" sz="1000" b="0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Winter, A. J. and Haworth T. J. et al., 2022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Tahoma"/>
                <a:ea typeface="Tahoma"/>
                <a:cs typeface="Tahoma"/>
                <a:sym typeface="Tahoma"/>
              </a:rPr>
              <a:t>Why Study the Region NGC 1977?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39800" cy="3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Main ionizing source is 42 Orionis, a B1V (blue, main-sequence) binary star.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Level of UV radiation is around 3000 times as intense as in the neighborhood of our Solar System.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08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 believe this to be typical of most star-forming regions.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region is (relatively) close, around 400pc. We can obtain kinematics data of individual YSOs and observe proplyds.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It is the lowest-UV environment in which proplyds have been discovered.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1500" y="2612224"/>
            <a:ext cx="2262350" cy="2307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" name="Google Shape;92;p4"/>
          <p:cNvSpPr txBox="1"/>
          <p:nvPr/>
        </p:nvSpPr>
        <p:spPr>
          <a:xfrm>
            <a:off x="6303901" y="2336688"/>
            <a:ext cx="31335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Images from Wikipedia - “42 Orionis”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1500" y="224050"/>
            <a:ext cx="2262350" cy="21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 descr="ua_logo_l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23" y="4471156"/>
            <a:ext cx="713650" cy="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 descr="AZSGC_sunset"/>
          <p:cNvPicPr preferRelativeResize="0"/>
          <p:nvPr/>
        </p:nvPicPr>
        <p:blipFill rotWithShape="1">
          <a:blip r:embed="rId6">
            <a:alphaModFix/>
          </a:blip>
          <a:srcRect l="12212" t="2719" r="13366" b="1521"/>
          <a:stretch/>
        </p:blipFill>
        <p:spPr>
          <a:xfrm>
            <a:off x="8562725" y="4349275"/>
            <a:ext cx="434925" cy="7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6" name="Google Shape;9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15175" y="4399298"/>
            <a:ext cx="713650" cy="75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6725"/>
            <a:ext cx="6118851" cy="37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311700" y="15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Tahoma"/>
                <a:ea typeface="Tahoma"/>
                <a:cs typeface="Tahoma"/>
                <a:sym typeface="Tahoma"/>
              </a:rPr>
              <a:t>Proplyds in NGC 1977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3" name="Google Shape;103;p5" descr="ua_logo_l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23" y="4471156"/>
            <a:ext cx="713650" cy="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 descr="AZSGC_sunset"/>
          <p:cNvPicPr preferRelativeResize="0"/>
          <p:nvPr/>
        </p:nvPicPr>
        <p:blipFill rotWithShape="1">
          <a:blip r:embed="rId5">
            <a:alphaModFix/>
          </a:blip>
          <a:srcRect l="12212" t="2719" r="13366" b="1521"/>
          <a:stretch/>
        </p:blipFill>
        <p:spPr>
          <a:xfrm>
            <a:off x="8459775" y="4176175"/>
            <a:ext cx="537875" cy="90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 l="51765" b="3947"/>
          <a:stretch/>
        </p:blipFill>
        <p:spPr>
          <a:xfrm>
            <a:off x="5427100" y="795050"/>
            <a:ext cx="3328924" cy="33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 txBox="1"/>
          <p:nvPr/>
        </p:nvSpPr>
        <p:spPr>
          <a:xfrm>
            <a:off x="-266050" y="820300"/>
            <a:ext cx="638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498025" y="4062600"/>
            <a:ext cx="30045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Images from Kim et al., 2016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15175" y="4399298"/>
            <a:ext cx="713650" cy="75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2300" y="1095775"/>
            <a:ext cx="4212525" cy="33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700" y="1156700"/>
            <a:ext cx="4171198" cy="31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/>
          <p:nvPr/>
        </p:nvSpPr>
        <p:spPr>
          <a:xfrm>
            <a:off x="482325" y="243675"/>
            <a:ext cx="6891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Defining Membership of NGC 1977</a:t>
            </a:r>
            <a:endParaRPr sz="25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6" name="Google Shape;116;p6" descr="ua_logo_l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23" y="4471156"/>
            <a:ext cx="713650" cy="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 descr="AZSGC_sunset"/>
          <p:cNvPicPr preferRelativeResize="0"/>
          <p:nvPr/>
        </p:nvPicPr>
        <p:blipFill rotWithShape="1">
          <a:blip r:embed="rId6">
            <a:alphaModFix/>
          </a:blip>
          <a:srcRect l="12212" t="2719" r="13366" b="1521"/>
          <a:stretch/>
        </p:blipFill>
        <p:spPr>
          <a:xfrm>
            <a:off x="8562725" y="4349275"/>
            <a:ext cx="434925" cy="7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15175" y="4399298"/>
            <a:ext cx="713650" cy="751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1700275" y="4204950"/>
            <a:ext cx="1596300" cy="5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Parallax (mas)</a:t>
            </a:r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 txBox="1"/>
          <p:nvPr/>
        </p:nvSpPr>
        <p:spPr>
          <a:xfrm rot="-5400000">
            <a:off x="-417750" y="2603275"/>
            <a:ext cx="1596300" cy="29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Number of YSOs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1183800" y="1286700"/>
            <a:ext cx="2427600" cy="15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1034875" y="1156700"/>
            <a:ext cx="2927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NCG 1977 YSO Parallax</a:t>
            </a: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6200775" y="4270150"/>
            <a:ext cx="1468800" cy="6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Dec (J2000)</a:t>
            </a:r>
            <a:endParaRPr sz="14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4" name="Google Shape;124;p6"/>
          <p:cNvSpPr txBox="1"/>
          <p:nvPr/>
        </p:nvSpPr>
        <p:spPr>
          <a:xfrm rot="-5400000">
            <a:off x="3978750" y="2511250"/>
            <a:ext cx="1143600" cy="33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RA (J2000)</a:t>
            </a:r>
            <a:endParaRPr sz="14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5309175" y="1129100"/>
            <a:ext cx="3252000" cy="3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Proper Motion of YSOs in NGC 1977</a:t>
            </a:r>
            <a:endParaRPr sz="14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482325" y="640200"/>
            <a:ext cx="946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When removing “outliers”, there are many factors to consider besides measurement error alone:</a:t>
            </a:r>
            <a:endParaRPr sz="15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RUWE, parallax, distance, luminosity, position in the sky</a:t>
            </a:r>
            <a:endParaRPr sz="1500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Tahoma"/>
                <a:ea typeface="Tahoma"/>
                <a:cs typeface="Tahoma"/>
                <a:sym typeface="Tahoma"/>
              </a:rPr>
              <a:t>Defining Membership of NGC 1977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2" name="Google Shape;132;p7" descr="ua_logo_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23" y="4471156"/>
            <a:ext cx="713650" cy="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 descr="AZSGC_sunset"/>
          <p:cNvPicPr preferRelativeResize="0"/>
          <p:nvPr/>
        </p:nvPicPr>
        <p:blipFill rotWithShape="1">
          <a:blip r:embed="rId4">
            <a:alphaModFix/>
          </a:blip>
          <a:srcRect l="12212" t="2719" r="13366" b="1521"/>
          <a:stretch/>
        </p:blipFill>
        <p:spPr>
          <a:xfrm>
            <a:off x="8562725" y="4349275"/>
            <a:ext cx="434925" cy="7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700" y="1137150"/>
            <a:ext cx="2574750" cy="191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7580" y="1017725"/>
            <a:ext cx="2728844" cy="204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26600" y="1071677"/>
            <a:ext cx="2821975" cy="21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32643" y="3183850"/>
            <a:ext cx="2492907" cy="18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17074" y="3183851"/>
            <a:ext cx="2492900" cy="186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15175" y="4399298"/>
            <a:ext cx="713650" cy="75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Tahoma"/>
                <a:ea typeface="Tahoma"/>
                <a:cs typeface="Tahoma"/>
                <a:sym typeface="Tahoma"/>
              </a:rPr>
              <a:t>Additional Figures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5" name="Google Shape;145;p8" descr="ua_logo_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23" y="4471156"/>
            <a:ext cx="713650" cy="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 descr="AZSGC_sunset"/>
          <p:cNvPicPr preferRelativeResize="0"/>
          <p:nvPr/>
        </p:nvPicPr>
        <p:blipFill rotWithShape="1">
          <a:blip r:embed="rId4">
            <a:alphaModFix/>
          </a:blip>
          <a:srcRect l="12212" t="2719" r="13366" b="1521"/>
          <a:stretch/>
        </p:blipFill>
        <p:spPr>
          <a:xfrm>
            <a:off x="8562725" y="4349275"/>
            <a:ext cx="434925" cy="7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700" y="1101700"/>
            <a:ext cx="3198475" cy="31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06150" y="2950525"/>
            <a:ext cx="2077675" cy="21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77075" y="146650"/>
            <a:ext cx="4121225" cy="295458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/>
        </p:nvSpPr>
        <p:spPr>
          <a:xfrm rot="-5400000">
            <a:off x="-430350" y="2267700"/>
            <a:ext cx="14688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RA (J2000)</a:t>
            </a:r>
            <a:endParaRPr sz="14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1" name="Google Shape;151;p8"/>
          <p:cNvSpPr txBox="1"/>
          <p:nvPr/>
        </p:nvSpPr>
        <p:spPr>
          <a:xfrm rot="-5400000">
            <a:off x="3731275" y="1163350"/>
            <a:ext cx="1468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RA (J2000)</a:t>
            </a:r>
            <a:endParaRPr sz="14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1125325" y="4133650"/>
            <a:ext cx="14688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Dec (J2000)</a:t>
            </a:r>
            <a:endParaRPr sz="14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5767713" y="3012225"/>
            <a:ext cx="14688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Dec (J2000)</a:t>
            </a:r>
            <a:endParaRPr sz="14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5310725" y="0"/>
            <a:ext cx="3252000" cy="3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Proper Motion of YSOs in NGC 1977</a:t>
            </a:r>
            <a:endParaRPr sz="14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557900" y="913425"/>
            <a:ext cx="2857500" cy="3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NGC 1977 YSOs With Disks</a:t>
            </a:r>
            <a:endParaRPr sz="14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latin typeface="Tahoma"/>
                <a:ea typeface="Tahoma"/>
                <a:cs typeface="Tahoma"/>
                <a:sym typeface="Tahoma"/>
              </a:rPr>
              <a:t>Conclusions and Future Study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446550" y="1017725"/>
            <a:ext cx="8250900" cy="3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Proplyd lifetime problem in NGC 1977 can be explained by kinematics: proplyds do not appear to spend enough time within 0.5 parsec of 42 Ori to lose their disks completely.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Continued study of external photoevaporation is crucial to our understanding of disk evolution and planet formation.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Continued observation of NGC 1977, surveying a larger region in the sky.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Analysis of other regions, including the Orion Nebula Cluster (ONC).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1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ONC has 10-30 times the amount of UV radiation as NGC 1977.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2" name="Google Shape;162;p9" descr="ua_logo_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23" y="4471156"/>
            <a:ext cx="713650" cy="6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 descr="AZSGC_sunset"/>
          <p:cNvPicPr preferRelativeResize="0"/>
          <p:nvPr/>
        </p:nvPicPr>
        <p:blipFill rotWithShape="1">
          <a:blip r:embed="rId4">
            <a:alphaModFix/>
          </a:blip>
          <a:srcRect l="12212" t="2719" r="13366" b="1521"/>
          <a:stretch/>
        </p:blipFill>
        <p:spPr>
          <a:xfrm>
            <a:off x="8562725" y="4349275"/>
            <a:ext cx="434925" cy="7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5175" y="4399298"/>
            <a:ext cx="713650" cy="75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572</Words>
  <Application>Microsoft Office PowerPoint</Application>
  <PresentationFormat>On-screen Show (16:9)</PresentationFormat>
  <Paragraphs>68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Roboto</vt:lpstr>
      <vt:lpstr>Nunito Sans</vt:lpstr>
      <vt:lpstr>Tahoma</vt:lpstr>
      <vt:lpstr>Arial</vt:lpstr>
      <vt:lpstr>Simple Light</vt:lpstr>
      <vt:lpstr>Studying the Kinematics of Young Stellar Objects and Proplyds in NGC 1977</vt:lpstr>
      <vt:lpstr>What are Proplyds, and Why are we studying them?</vt:lpstr>
      <vt:lpstr>Proplyd Anatomy and Discovery</vt:lpstr>
      <vt:lpstr>Why Study the Region NGC 1977?</vt:lpstr>
      <vt:lpstr>Proplyds in NGC 1977</vt:lpstr>
      <vt:lpstr>PowerPoint Presentation</vt:lpstr>
      <vt:lpstr>Defining Membership of NGC 1977</vt:lpstr>
      <vt:lpstr>Additional Figures</vt:lpstr>
      <vt:lpstr>Conclusions and Future Study</vt:lpstr>
      <vt:lpstr>Conclusions and Future Study</vt:lpstr>
      <vt:lpstr>Acknowledgements</vt:lpstr>
      <vt:lpstr>Thank You</vt:lpstr>
      <vt:lpstr>Probabilities of Different Radiation Levels in Star Forming Regions</vt:lpstr>
      <vt:lpstr>Proplyds In Orion Nebula Cluster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the Kinematics of Young Stellar Objects and Proplyds in NGC 1977</dc:title>
  <dc:creator>Michelle A. Coe</dc:creator>
  <cp:lastModifiedBy>Michelle A. Coe</cp:lastModifiedBy>
  <cp:revision>2</cp:revision>
  <dcterms:modified xsi:type="dcterms:W3CDTF">2024-04-11T17:53:26Z</dcterms:modified>
</cp:coreProperties>
</file>